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256" r:id="rId16"/>
    <p:sldId id="260" r:id="rId17"/>
    <p:sldId id="257" r:id="rId18"/>
    <p:sldId id="258" r:id="rId19"/>
    <p:sldId id="259" r:id="rId20"/>
    <p:sldId id="264" r:id="rId21"/>
    <p:sldId id="275" r:id="rId22"/>
    <p:sldId id="276" r:id="rId23"/>
    <p:sldId id="281" r:id="rId24"/>
    <p:sldId id="277" r:id="rId25"/>
    <p:sldId id="308" r:id="rId26"/>
    <p:sldId id="303" r:id="rId27"/>
    <p:sldId id="282" r:id="rId28"/>
    <p:sldId id="283" r:id="rId29"/>
    <p:sldId id="310" r:id="rId30"/>
    <p:sldId id="288" r:id="rId31"/>
    <p:sldId id="289" r:id="rId32"/>
    <p:sldId id="298" r:id="rId33"/>
    <p:sldId id="290" r:id="rId34"/>
    <p:sldId id="302" r:id="rId35"/>
    <p:sldId id="305" r:id="rId36"/>
    <p:sldId id="311" r:id="rId37"/>
    <p:sldId id="285" r:id="rId38"/>
    <p:sldId id="286" r:id="rId39"/>
    <p:sldId id="292" r:id="rId40"/>
    <p:sldId id="297" r:id="rId41"/>
    <p:sldId id="301" r:id="rId42"/>
    <p:sldId id="307" r:id="rId43"/>
    <p:sldId id="312" r:id="rId44"/>
    <p:sldId id="287" r:id="rId45"/>
    <p:sldId id="291" r:id="rId46"/>
    <p:sldId id="293" r:id="rId47"/>
    <p:sldId id="299" r:id="rId48"/>
    <p:sldId id="300" r:id="rId49"/>
    <p:sldId id="306" r:id="rId50"/>
    <p:sldId id="284" r:id="rId51"/>
    <p:sldId id="304" r:id="rId52"/>
    <p:sldId id="26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178836-8FB8-4BE9-9F88-55365C24D437}" v="498" dt="2024-04-27T01:36:02.256"/>
    <p1510:client id="{EF5DEE9E-AA6A-EB1F-AC2B-670F83A82463}" v="31" dt="2024-04-27T02:04:29.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EF5DEE9E-AA6A-EB1F-AC2B-670F83A82463}"/>
    <pc:docChg chg="addSld delSld modSld">
      <pc:chgData name="Carl Khyncer Bhryn YURONG" userId="S::c.d.yurong@cqumail.com::6aaab663-93f0-4f59-b2ff-aefcb742bcfd" providerId="AD" clId="Web-{EF5DEE9E-AA6A-EB1F-AC2B-670F83A82463}" dt="2024-04-27T02:04:29.831" v="19" actId="14100"/>
      <pc:docMkLst>
        <pc:docMk/>
      </pc:docMkLst>
      <pc:sldChg chg="modSp">
        <pc:chgData name="Carl Khyncer Bhryn YURONG" userId="S::c.d.yurong@cqumail.com::6aaab663-93f0-4f59-b2ff-aefcb742bcfd" providerId="AD" clId="Web-{EF5DEE9E-AA6A-EB1F-AC2B-670F83A82463}" dt="2024-04-27T01:54:31.580" v="5" actId="20577"/>
        <pc:sldMkLst>
          <pc:docMk/>
          <pc:sldMk cId="109857222" sldId="256"/>
        </pc:sldMkLst>
        <pc:spChg chg="mod">
          <ac:chgData name="Carl Khyncer Bhryn YURONG" userId="S::c.d.yurong@cqumail.com::6aaab663-93f0-4f59-b2ff-aefcb742bcfd" providerId="AD" clId="Web-{EF5DEE9E-AA6A-EB1F-AC2B-670F83A82463}" dt="2024-04-27T01:54:31.580" v="5" actId="20577"/>
          <ac:spMkLst>
            <pc:docMk/>
            <pc:sldMk cId="109857222" sldId="256"/>
            <ac:spMk id="4" creationId="{416C0EE7-18B8-CA6C-8366-2A435634FA92}"/>
          </ac:spMkLst>
        </pc:spChg>
      </pc:sldChg>
      <pc:sldChg chg="modSp">
        <pc:chgData name="Carl Khyncer Bhryn YURONG" userId="S::c.d.yurong@cqumail.com::6aaab663-93f0-4f59-b2ff-aefcb742bcfd" providerId="AD" clId="Web-{EF5DEE9E-AA6A-EB1F-AC2B-670F83A82463}" dt="2024-04-27T02:04:02.346" v="13" actId="1076"/>
        <pc:sldMkLst>
          <pc:docMk/>
          <pc:sldMk cId="1758473031" sldId="257"/>
        </pc:sldMkLst>
        <pc:spChg chg="mod">
          <ac:chgData name="Carl Khyncer Bhryn YURONG" userId="S::c.d.yurong@cqumail.com::6aaab663-93f0-4f59-b2ff-aefcb742bcfd" providerId="AD" clId="Web-{EF5DEE9E-AA6A-EB1F-AC2B-670F83A82463}" dt="2024-04-27T02:04:02.346" v="13" actId="1076"/>
          <ac:spMkLst>
            <pc:docMk/>
            <pc:sldMk cId="1758473031" sldId="257"/>
            <ac:spMk id="3" creationId="{4D4C8D6C-1391-6742-346D-25A81E99691B}"/>
          </ac:spMkLst>
        </pc:spChg>
      </pc:sldChg>
      <pc:sldChg chg="modSp">
        <pc:chgData name="Carl Khyncer Bhryn YURONG" userId="S::c.d.yurong@cqumail.com::6aaab663-93f0-4f59-b2ff-aefcb742bcfd" providerId="AD" clId="Web-{EF5DEE9E-AA6A-EB1F-AC2B-670F83A82463}" dt="2024-04-27T02:04:15.236" v="14" actId="14100"/>
        <pc:sldMkLst>
          <pc:docMk/>
          <pc:sldMk cId="2583162654" sldId="258"/>
        </pc:sldMkLst>
        <pc:spChg chg="mod">
          <ac:chgData name="Carl Khyncer Bhryn YURONG" userId="S::c.d.yurong@cqumail.com::6aaab663-93f0-4f59-b2ff-aefcb742bcfd" providerId="AD" clId="Web-{EF5DEE9E-AA6A-EB1F-AC2B-670F83A82463}" dt="2024-04-27T02:04:15.236" v="14" actId="14100"/>
          <ac:spMkLst>
            <pc:docMk/>
            <pc:sldMk cId="2583162654" sldId="258"/>
            <ac:spMk id="2" creationId="{B68FDCAE-DA6E-6855-E086-841490244905}"/>
          </ac:spMkLst>
        </pc:spChg>
      </pc:sldChg>
      <pc:sldChg chg="modSp">
        <pc:chgData name="Carl Khyncer Bhryn YURONG" userId="S::c.d.yurong@cqumail.com::6aaab663-93f0-4f59-b2ff-aefcb742bcfd" providerId="AD" clId="Web-{EF5DEE9E-AA6A-EB1F-AC2B-670F83A82463}" dt="2024-04-27T02:04:29.831" v="19" actId="14100"/>
        <pc:sldMkLst>
          <pc:docMk/>
          <pc:sldMk cId="1396497924" sldId="259"/>
        </pc:sldMkLst>
        <pc:spChg chg="mod">
          <ac:chgData name="Carl Khyncer Bhryn YURONG" userId="S::c.d.yurong@cqumail.com::6aaab663-93f0-4f59-b2ff-aefcb742bcfd" providerId="AD" clId="Web-{EF5DEE9E-AA6A-EB1F-AC2B-670F83A82463}" dt="2024-04-27T02:04:29.831" v="19" actId="14100"/>
          <ac:spMkLst>
            <pc:docMk/>
            <pc:sldMk cId="1396497924" sldId="259"/>
            <ac:spMk id="2" creationId="{1BB89D04-DA93-AC0B-7234-14F4D3A417F4}"/>
          </ac:spMkLst>
        </pc:spChg>
      </pc:sldChg>
      <pc:sldChg chg="modSp">
        <pc:chgData name="Carl Khyncer Bhryn YURONG" userId="S::c.d.yurong@cqumail.com::6aaab663-93f0-4f59-b2ff-aefcb742bcfd" providerId="AD" clId="Web-{EF5DEE9E-AA6A-EB1F-AC2B-670F83A82463}" dt="2024-04-27T02:03:51.658" v="9" actId="20577"/>
        <pc:sldMkLst>
          <pc:docMk/>
          <pc:sldMk cId="4070195502" sldId="260"/>
        </pc:sldMkLst>
        <pc:spChg chg="mod">
          <ac:chgData name="Carl Khyncer Bhryn YURONG" userId="S::c.d.yurong@cqumail.com::6aaab663-93f0-4f59-b2ff-aefcb742bcfd" providerId="AD" clId="Web-{EF5DEE9E-AA6A-EB1F-AC2B-670F83A82463}" dt="2024-04-27T02:03:51.658" v="9" actId="20577"/>
          <ac:spMkLst>
            <pc:docMk/>
            <pc:sldMk cId="4070195502" sldId="260"/>
            <ac:spMk id="4" creationId="{416C0EE7-18B8-CA6C-8366-2A435634FA92}"/>
          </ac:spMkLst>
        </pc:spChg>
      </pc:sldChg>
      <pc:sldChg chg="modSp">
        <pc:chgData name="Carl Khyncer Bhryn YURONG" userId="S::c.d.yurong@cqumail.com::6aaab663-93f0-4f59-b2ff-aefcb742bcfd" providerId="AD" clId="Web-{EF5DEE9E-AA6A-EB1F-AC2B-670F83A82463}" dt="2024-04-27T01:57:00.975" v="7" actId="1076"/>
        <pc:sldMkLst>
          <pc:docMk/>
          <pc:sldMk cId="2032145251" sldId="302"/>
        </pc:sldMkLst>
        <pc:spChg chg="mod">
          <ac:chgData name="Carl Khyncer Bhryn YURONG" userId="S::c.d.yurong@cqumail.com::6aaab663-93f0-4f59-b2ff-aefcb742bcfd" providerId="AD" clId="Web-{EF5DEE9E-AA6A-EB1F-AC2B-670F83A82463}" dt="2024-04-27T01:56:58.146" v="6" actId="1076"/>
          <ac:spMkLst>
            <pc:docMk/>
            <pc:sldMk cId="2032145251" sldId="302"/>
            <ac:spMk id="2" creationId="{4E45461E-6338-F477-9109-5EDBA16B313B}"/>
          </ac:spMkLst>
        </pc:spChg>
        <pc:picChg chg="mod">
          <ac:chgData name="Carl Khyncer Bhryn YURONG" userId="S::c.d.yurong@cqumail.com::6aaab663-93f0-4f59-b2ff-aefcb742bcfd" providerId="AD" clId="Web-{EF5DEE9E-AA6A-EB1F-AC2B-670F83A82463}" dt="2024-04-27T01:57:00.975" v="7" actId="1076"/>
          <ac:picMkLst>
            <pc:docMk/>
            <pc:sldMk cId="2032145251" sldId="302"/>
            <ac:picMk id="6" creationId="{9AF2D9F4-9F0A-F746-C930-700298C65CA1}"/>
          </ac:picMkLst>
        </pc:picChg>
      </pc:sldChg>
      <pc:sldChg chg="new del">
        <pc:chgData name="Carl Khyncer Bhryn YURONG" userId="S::c.d.yurong@cqumail.com::6aaab663-93f0-4f59-b2ff-aefcb742bcfd" providerId="AD" clId="Web-{EF5DEE9E-AA6A-EB1F-AC2B-670F83A82463}" dt="2024-04-27T01:48:47.571" v="3"/>
        <pc:sldMkLst>
          <pc:docMk/>
          <pc:sldMk cId="3705925332" sldId="313"/>
        </pc:sldMkLst>
      </pc:sldChg>
      <pc:sldChg chg="new del">
        <pc:chgData name="Carl Khyncer Bhryn YURONG" userId="S::c.d.yurong@cqumail.com::6aaab663-93f0-4f59-b2ff-aefcb742bcfd" providerId="AD" clId="Web-{EF5DEE9E-AA6A-EB1F-AC2B-670F83A82463}" dt="2024-04-27T01:48:46.993" v="2"/>
        <pc:sldMkLst>
          <pc:docMk/>
          <pc:sldMk cId="3078552844" sldId="314"/>
        </pc:sldMkLst>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7T01:48:12.169" v="3578" actId="114"/>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7T01:48:12.169" v="3578" actId="114"/>
        <pc:sldMkLst>
          <pc:docMk/>
          <pc:sldMk cId="705742561" sldId="263"/>
        </pc:sldMkLst>
        <pc:spChg chg="mod">
          <ac:chgData name="Krishan Himesh Abeyrathne Tennakoon Mudiyanselage" userId="38a18bae-5425-4d71-bc55-135480b4c3f6" providerId="ADAL" clId="{9D178836-8FB8-4BE9-9F88-55365C24D437}" dt="2024-04-27T01:33:22.537" v="3536" actId="20577"/>
          <ac:spMkLst>
            <pc:docMk/>
            <pc:sldMk cId="705742561" sldId="263"/>
            <ac:spMk id="2" creationId="{6EBB0680-1624-1C79-514A-A99F641F5FAB}"/>
          </ac:spMkLst>
        </pc:spChg>
        <pc:spChg chg="mod">
          <ac:chgData name="Krishan Himesh Abeyrathne Tennakoon Mudiyanselage" userId="38a18bae-5425-4d71-bc55-135480b4c3f6" providerId="ADAL" clId="{9D178836-8FB8-4BE9-9F88-55365C24D437}" dt="2024-04-27T01:48:12.169" v="3578" actId="114"/>
          <ac:spMkLst>
            <pc:docMk/>
            <pc:sldMk cId="705742561" sldId="263"/>
            <ac:spMk id="4" creationId="{5B83AD8A-831F-A7F8-19CE-8A307A9ADFE9}"/>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7T01:23:22.465" v="3407" actId="692"/>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mod">
          <ac:chgData name="Krishan Himesh Abeyrathne Tennakoon Mudiyanselage" userId="38a18bae-5425-4d71-bc55-135480b4c3f6" providerId="ADAL" clId="{9D178836-8FB8-4BE9-9F88-55365C24D437}" dt="2024-04-27T01:23:22.465" v="3407" actId="692"/>
          <ac:spMkLst>
            <pc:docMk/>
            <pc:sldMk cId="3818156498" sldId="265"/>
            <ac:spMk id="3" creationId="{C666F98F-58EA-93CC-8136-1C17C7618A18}"/>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7T01:19:27.389" v="3389" actId="113"/>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7T01:22:13.286" v="3398" actId="692"/>
        <pc:sldMkLst>
          <pc:docMk/>
          <pc:sldMk cId="2048807681" sldId="269"/>
        </pc:sldMkLst>
        <pc:spChg chg="add mod">
          <ac:chgData name="Krishan Himesh Abeyrathne Tennakoon Mudiyanselage" userId="38a18bae-5425-4d71-bc55-135480b4c3f6" providerId="ADAL" clId="{9D178836-8FB8-4BE9-9F88-55365C24D437}" dt="2024-04-27T01:22:13.286" v="3398" actId="692"/>
          <ac:spMkLst>
            <pc:docMk/>
            <pc:sldMk cId="2048807681" sldId="269"/>
            <ac:spMk id="2" creationId="{13ADB8F8-D504-ECBD-797F-40DA5A435C01}"/>
          </ac:spMkLst>
        </pc:spChg>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spChg chg="mod">
          <ac:chgData name="Krishan Himesh Abeyrathne Tennakoon Mudiyanselage" userId="38a18bae-5425-4d71-bc55-135480b4c3f6" providerId="ADAL" clId="{9D178836-8FB8-4BE9-9F88-55365C24D437}" dt="2024-04-27T01:21:21.782" v="3390" actId="113"/>
          <ac:spMkLst>
            <pc:docMk/>
            <pc:sldMk cId="2048807681" sldId="269"/>
            <ac:spMk id="3" creationId="{66E094DA-59F8-D44B-7FD3-D12434C1B7BD}"/>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15:00:48.721" v="3388" actId="14100"/>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15:00:48.721" v="3388"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7T01:34:42.679" v="3547" actId="6549"/>
        <pc:sldMkLst>
          <pc:docMk/>
          <pc:sldMk cId="71024097" sldId="304"/>
        </pc:sldMkLst>
        <pc:spChg chg="mod">
          <ac:chgData name="Krishan Himesh Abeyrathne Tennakoon Mudiyanselage" userId="38a18bae-5425-4d71-bc55-135480b4c3f6" providerId="ADAL" clId="{9D178836-8FB8-4BE9-9F88-55365C24D437}" dt="2024-04-27T01:34:42.679" v="3547" actId="6549"/>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4/27/2024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cwe.mitre.org/data/definitions/451.html" TargetMode="External"/><Relationship Id="rId3" Type="http://schemas.openxmlformats.org/officeDocument/2006/relationships/hyperlink" Target="https://www.cisa.gov/news-events/cybersecurity-advisories/aa22-181a" TargetMode="External"/><Relationship Id="rId7" Type="http://schemas.openxmlformats.org/officeDocument/2006/relationships/hyperlink" Target="https://cve.mitre.org/cgi-bin/cvename.cgi?name=CVE-2016-2183" TargetMode="External"/><Relationship Id="rId2" Type="http://schemas.openxmlformats.org/officeDocument/2006/relationships/hyperlink" Target="https://chat.openai.com/" TargetMode="External"/><Relationship Id="rId1" Type="http://schemas.openxmlformats.org/officeDocument/2006/relationships/slideLayout" Target="../slideLayouts/slideLayout2.xml"/><Relationship Id="rId6" Type="http://schemas.openxmlformats.org/officeDocument/2006/relationships/hyperlink" Target="https://www.hhs.gov/sites/default/files/medusalocker-ransomware-analyst-note.pdf" TargetMode="External"/><Relationship Id="rId5" Type="http://schemas.openxmlformats.org/officeDocument/2006/relationships/hyperlink" Target="https://www.first.org/cvss/calculator/4.0" TargetMode="External"/><Relationship Id="rId4" Type="http://schemas.openxmlformats.org/officeDocument/2006/relationships/hyperlink" Target="https://www.cisa.gov/news-events/cybersecurity-advisories/stopransomware-medusalocker" TargetMode="External"/><Relationship Id="rId9" Type="http://schemas.openxmlformats.org/officeDocument/2006/relationships/hyperlink" Target="https://capec.mitre.org/data/definitions/1000.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unit42.paloaltonetworks.com/medusa-ransomware-escalation-new-leak-site" TargetMode="External"/><Relationship Id="rId2" Type="http://schemas.openxmlformats.org/officeDocument/2006/relationships/hyperlink" Target="https://attack.mitre.org/techniques/enterprise/" TargetMode="External"/><Relationship Id="rId1" Type="http://schemas.openxmlformats.org/officeDocument/2006/relationships/slideLayout" Target="../slideLayouts/slideLayout2.xml"/><Relationship Id="rId4" Type="http://schemas.openxmlformats.org/officeDocument/2006/relationships/hyperlink" Target="https://socradar.io/dark-web-profile-medusa-ransomware-medusalocke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a:t>
            </a:r>
            <a:r>
              <a:rPr lang="en-US" b="1"/>
              <a:t>3389</a:t>
            </a:r>
            <a:r>
              <a:rPr lang="en-US"/>
              <a:t> is open. The Medusa locker targets unsecured RDP servers (HHS 2023). To mitigate this, we can Change the default port used by RDP from 3389 to another.</a:t>
            </a:r>
          </a:p>
          <a:p>
            <a:pPr marL="0" indent="0">
              <a:buNone/>
            </a:pPr>
            <a:endParaRPr lang="en-US"/>
          </a:p>
        </p:txBody>
      </p:sp>
      <p:sp>
        <p:nvSpPr>
          <p:cNvPr id="2" name="Rectangle 1">
            <a:extLst>
              <a:ext uri="{FF2B5EF4-FFF2-40B4-BE49-F238E27FC236}">
                <a16:creationId xmlns:a16="http://schemas.microsoft.com/office/drawing/2014/main" id="{13ADB8F8-D504-ECBD-797F-40DA5A435C01}"/>
              </a:ext>
            </a:extLst>
          </p:cNvPr>
          <p:cNvSpPr/>
          <p:nvPr/>
        </p:nvSpPr>
        <p:spPr>
          <a:xfrm>
            <a:off x="2166938" y="3124200"/>
            <a:ext cx="4491037" cy="21907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a:t>This shows the information about the information system</a:t>
            </a:r>
            <a:endParaRPr lang="en-US" sz="4000">
              <a:ea typeface="Calibri"/>
              <a:cs typeface="Calibri"/>
            </a:endParaRPr>
          </a:p>
          <a:p>
            <a:pPr marL="0" indent="0">
              <a:buNone/>
            </a:pPr>
            <a:endParaRPr lang="en-US" sz="400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Medusa Locker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mn-lt"/>
                <a:cs typeface="+mn-lt"/>
              </a:rPr>
              <a:t>Techniques:</a:t>
            </a:r>
            <a:br>
              <a:rPr lang="en-US" sz="4000">
                <a:ea typeface="+mn-lt"/>
                <a:cs typeface="+mn-lt"/>
              </a:rPr>
            </a:br>
            <a:endParaRPr lang="en-US" sz="4000">
              <a:ea typeface="+mn-lt"/>
              <a:cs typeface="+mn-lt"/>
            </a:endParaRPr>
          </a:p>
          <a:p>
            <a:r>
              <a:rPr lang="en-US" sz="4000">
                <a:ea typeface="+mn-lt"/>
                <a:cs typeface="+mn-lt"/>
              </a:rPr>
              <a:t>Data Encrypted for Impact (T1486) - Medusa Locker encrypts a wide range of file types, using AES and RSA algorithms, to disrupt operations and create urgency for ransom payments.</a:t>
            </a:r>
          </a:p>
          <a:p>
            <a:endParaRPr lang="en-US" sz="4000" i="1">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700217" y="545757"/>
            <a:ext cx="959193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Spear phishing Attachment (T1566.001) - The group often uses spear phishing emails with malicious attachments to distribute Medusa Locker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Medusa Locker</a:t>
            </a:r>
            <a:endParaRPr lang="en-US"/>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885568" y="756852"/>
            <a:ext cx="912855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a:ea typeface="+mn-lt"/>
                <a:cs typeface="+mn-lt"/>
              </a:rPr>
              <a:t>Medusa Locker 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Auto start Execution: Registry Run Keys / Startup Folder (T1547.001) – Medusa Locker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394311" y="638434"/>
            <a:ext cx="10787290"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Medusa Locker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br>
              <a:rPr lang="en-US" sz="2000">
                <a:ea typeface="+mn-lt"/>
                <a:cs typeface="+mn-lt"/>
              </a:rPr>
            </a:b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spear phishing, RDP, and valid accounts provides multiple entry points, while service stops and boot AutoStart ensure Medusa Locker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medium-strength encryption. Nessus regards medium strength as any encryption that uses key lengths at least 64 bits and less than 112 bits, or else that uses the 3DES encryption suite. Note that it is considerably easier to circumvent medium-strength 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medium-strength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306730" y="3426483"/>
            <a:ext cx="3254990" cy="2421464"/>
          </a:xfrm>
        </p:spPr>
        <p:txBody>
          <a:bodyPr vert="horz" lIns="91440" tIns="45720" rIns="91440" bIns="45720" rtlCol="0" anchor="b">
            <a:noAutofit/>
          </a:bodyPr>
          <a:lstStyle/>
          <a:p>
            <a:pPr algn="r">
              <a:lnSpc>
                <a:spcPct val="90000"/>
              </a:lnSpc>
            </a:pPr>
            <a:r>
              <a:rPr lang="en-US" sz="4800"/>
              <a:t>Attack 01 - Emulation of Medusa Locker Attack Encryption </a:t>
            </a:r>
            <a:endParaRPr lang="en-US" sz="480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7" y="1524000"/>
            <a:ext cx="6978510" cy="4438216"/>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a:latin typeface="Calibri"/>
                <a:ea typeface="Calibri"/>
                <a:cs typeface="Arial"/>
              </a:rPr>
              <a:t>Here's</a:t>
            </a:r>
            <a:r>
              <a:rPr lang="en-US" sz="2400">
                <a:effectLst/>
                <a:latin typeface="Calibri"/>
                <a:ea typeface="Calibri"/>
                <a:cs typeface="Arial"/>
              </a:rPr>
              <a:t> a breakdown of the script's components:</a:t>
            </a:r>
            <a:endParaRPr lang="en-AU" sz="2400">
              <a:effectLst/>
              <a:latin typeface="Calibri"/>
              <a:ea typeface="Calibri"/>
              <a:cs typeface="Arial"/>
            </a:endParaRPr>
          </a:p>
          <a:p>
            <a:pPr>
              <a:lnSpc>
                <a:spcPct val="170000"/>
              </a:lnSpc>
              <a:spcBef>
                <a:spcPts val="200"/>
              </a:spcBef>
              <a:spcAft>
                <a:spcPts val="200"/>
              </a:spcAft>
            </a:pPr>
            <a:r>
              <a:rPr lang="en-US" sz="2400">
                <a:effectLst/>
                <a:latin typeface="Calibri"/>
                <a:ea typeface="Calibri"/>
                <a:cs typeface="Arial"/>
              </a:rPr>
              <a:t>Generate-</a:t>
            </a:r>
            <a:r>
              <a:rPr lang="en-US" sz="2400" err="1">
                <a:effectLst/>
                <a:latin typeface="Calibri"/>
                <a:ea typeface="Calibri"/>
                <a:cs typeface="Arial"/>
              </a:rPr>
              <a:t>EncryptionKey</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creates a unique encryption key for symmetric encryption. It uses a GUID (Globally Unique Identifier) to generate a 16-character key.</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Encrypt-Content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Simulate-</a:t>
            </a:r>
            <a:r>
              <a:rPr lang="en-US" sz="2400" err="1">
                <a:effectLst/>
                <a:latin typeface="Calibri"/>
                <a:ea typeface="Calibri"/>
                <a:cs typeface="Arial"/>
              </a:rPr>
              <a:t>RansomwareEncryption</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51342" y="4687"/>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963552" y="876532"/>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314067"/>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507142" y="1083508"/>
            <a:ext cx="10595918"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ECECEC"/>
                </a:solidFill>
                <a:ea typeface="+mn-lt"/>
                <a:cs typeface="+mn-lt"/>
              </a:rPr>
              <a:t>ChatGPT 3.5. 2024,</a:t>
            </a:r>
            <a:r>
              <a:rPr lang="en-US" sz="1400" i="1">
                <a:solidFill>
                  <a:srgbClr val="ECECEC"/>
                </a:solidFill>
                <a:ea typeface="+mn-lt"/>
                <a:cs typeface="+mn-lt"/>
              </a:rPr>
              <a:t> ChatGPT. OpenAI. </a:t>
            </a:r>
            <a:r>
              <a:rPr lang="en-US" sz="1400">
                <a:ea typeface="+mn-lt"/>
                <a:cs typeface="+mn-lt"/>
                <a:hlinkClick r:id="rId2"/>
              </a:rPr>
              <a:t>https://chat.openai.com/</a:t>
            </a:r>
            <a:endParaRPr lang="en-US" sz="1400">
              <a:ea typeface="+mn-lt"/>
              <a:cs typeface="+mn-lt"/>
            </a:endParaRPr>
          </a:p>
          <a:p>
            <a:endParaRPr lang="en-US" sz="1400">
              <a:ea typeface="+mn-lt"/>
              <a:cs typeface="+mn-lt"/>
            </a:endParaRPr>
          </a:p>
          <a:p>
            <a:r>
              <a:rPr lang="en-US" sz="1400">
                <a:solidFill>
                  <a:srgbClr val="ECECEC"/>
                </a:solidFill>
                <a:ea typeface="+mn-lt"/>
                <a:cs typeface="+mn-lt"/>
              </a:rPr>
              <a:t>Cybersecurity and Infrastructure Security Agency (CISA) 2024, </a:t>
            </a:r>
            <a:r>
              <a:rPr lang="en-US" sz="1400" i="1">
                <a:solidFill>
                  <a:srgbClr val="ECECEC"/>
                </a:solidFill>
                <a:ea typeface="+mn-lt"/>
                <a:cs typeface="+mn-lt"/>
              </a:rPr>
              <a:t>Alert (AA22-181A) - Tactics, Techniques, and Procedures of Conti Ransomware</a:t>
            </a:r>
            <a:r>
              <a:rPr lang="en-US" sz="1400">
                <a:solidFill>
                  <a:srgbClr val="ECECEC"/>
                </a:solidFill>
                <a:ea typeface="+mn-lt"/>
                <a:cs typeface="+mn-lt"/>
              </a:rPr>
              <a:t>, </a:t>
            </a:r>
            <a:r>
              <a:rPr lang="en-US" sz="1400">
                <a:solidFill>
                  <a:srgbClr val="FFFFFF"/>
                </a:solidFill>
                <a:ea typeface="+mn-lt"/>
                <a:cs typeface="+mn-lt"/>
              </a:rPr>
              <a:t>Viewed: 24 April 2024</a:t>
            </a:r>
            <a:r>
              <a:rPr lang="en-US" sz="1400">
                <a:solidFill>
                  <a:srgbClr val="ECECEC"/>
                </a:solidFill>
                <a:ea typeface="+mn-lt"/>
                <a:cs typeface="+mn-lt"/>
              </a:rPr>
              <a:t> </a:t>
            </a:r>
            <a:r>
              <a:rPr lang="en-US" sz="1400">
                <a:ea typeface="+mn-lt"/>
                <a:cs typeface="+mn-lt"/>
                <a:hlinkClick r:id="rId3"/>
              </a:rPr>
              <a:t>https://www.cisa.gov/news-events/cybersecurity-advisories/aa22-181a</a:t>
            </a:r>
            <a:endParaRPr lang="en-US" sz="1400">
              <a:ea typeface="+mn-lt"/>
              <a:cs typeface="+mn-lt"/>
            </a:endParaRPr>
          </a:p>
          <a:p>
            <a:endParaRPr lang="en-US" sz="1400">
              <a:solidFill>
                <a:srgbClr val="FFFFFF"/>
              </a:solidFill>
              <a:ea typeface="+mn-lt"/>
              <a:cs typeface="+mn-lt"/>
            </a:endParaRPr>
          </a:p>
          <a:p>
            <a:r>
              <a:rPr lang="en-US" sz="1400">
                <a:solidFill>
                  <a:srgbClr val="ECECEC"/>
                </a:solidFill>
                <a:ea typeface="+mn-lt"/>
                <a:cs typeface="+mn-lt"/>
              </a:rPr>
              <a:t>Cybersecurity and Infrastructure Security Agency (CISA) 2024, </a:t>
            </a:r>
            <a:r>
              <a:rPr lang="en-US" sz="1400" i="1">
                <a:solidFill>
                  <a:srgbClr val="ECECEC"/>
                </a:solidFill>
                <a:ea typeface="+mn-lt"/>
                <a:cs typeface="+mn-lt"/>
              </a:rPr>
              <a:t>#StopRansomware: Medusa Locker</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4"/>
              </a:rPr>
              <a:t>https://www.cisa.gov/news-events/cybersecurity-advisories/stopransomware-medusalocker</a:t>
            </a:r>
            <a:br>
              <a:rPr lang="en-US" sz="1400">
                <a:ea typeface="+mn-lt"/>
                <a:cs typeface="+mn-lt"/>
              </a:rPr>
            </a:br>
            <a:endParaRPr lang="en-US" sz="1400">
              <a:solidFill>
                <a:srgbClr val="FFFFFF"/>
              </a:solidFill>
              <a:ea typeface="+mn-lt"/>
              <a:cs typeface="+mn-lt"/>
            </a:endParaRPr>
          </a:p>
          <a:p>
            <a:r>
              <a:rPr lang="en-US" sz="1400">
                <a:solidFill>
                  <a:srgbClr val="ECECEC"/>
                </a:solidFill>
                <a:ea typeface="+mn-lt"/>
                <a:cs typeface="+mn-lt"/>
              </a:rPr>
              <a:t>Forum of Incident Response and Security Teams (FIRST) 2024, </a:t>
            </a:r>
            <a:r>
              <a:rPr lang="en-US" sz="1400" i="1">
                <a:solidFill>
                  <a:srgbClr val="ECECEC"/>
                </a:solidFill>
                <a:ea typeface="+mn-lt"/>
                <a:cs typeface="+mn-lt"/>
              </a:rPr>
              <a:t>CVSS v4.0 Calculator</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5"/>
              </a:rPr>
              <a:t>https://www.first.org/cvss/calculator/4.0</a:t>
            </a:r>
            <a:endParaRPr lang="en-US" sz="1400">
              <a:ea typeface="+mn-lt"/>
              <a:cs typeface="+mn-lt"/>
            </a:endParaRPr>
          </a:p>
          <a:p>
            <a:endParaRPr lang="en-US" sz="1400">
              <a:solidFill>
                <a:srgbClr val="FFFFFF"/>
              </a:solidFill>
              <a:ea typeface="+mn-lt"/>
              <a:cs typeface="+mn-lt"/>
            </a:endParaRPr>
          </a:p>
          <a:p>
            <a:r>
              <a:rPr lang="en-US" sz="1400">
                <a:solidFill>
                  <a:srgbClr val="ECECEC"/>
                </a:solidFill>
                <a:ea typeface="+mn-lt"/>
                <a:cs typeface="+mn-lt"/>
              </a:rPr>
              <a:t>HHS 2023</a:t>
            </a:r>
            <a:r>
              <a:rPr lang="en-US" sz="1400" i="1">
                <a:solidFill>
                  <a:srgbClr val="ECECEC"/>
                </a:solidFill>
                <a:ea typeface="+mn-lt"/>
                <a:cs typeface="+mn-lt"/>
              </a:rPr>
              <a:t>, HC3: Analyst Note, Viewed 24 April 2024, </a:t>
            </a:r>
            <a:r>
              <a:rPr lang="en-US" sz="1400" i="1">
                <a:solidFill>
                  <a:srgbClr val="ECECEC"/>
                </a:solidFill>
                <a:ea typeface="+mn-lt"/>
                <a:cs typeface="+mn-lt"/>
                <a:hlinkClick r:id="rId6"/>
              </a:rPr>
              <a:t>https://www.hhs.gov/sites/default/files/medusalocker-ransomware-analyst-note.pdf</a:t>
            </a:r>
            <a:r>
              <a:rPr lang="en-US" sz="1400" i="1">
                <a:solidFill>
                  <a:srgbClr val="ECECEC"/>
                </a:solidFill>
                <a:ea typeface="+mn-lt"/>
                <a:cs typeface="+mn-lt"/>
              </a:rPr>
              <a:t> </a:t>
            </a:r>
          </a:p>
          <a:p>
            <a:endParaRPr lang="en-US" sz="1400" i="1">
              <a:solidFill>
                <a:srgbClr val="ECECEC"/>
              </a:solidFill>
              <a:ea typeface="+mn-lt"/>
              <a:cs typeface="+mn-lt"/>
            </a:endParaRPr>
          </a:p>
          <a:p>
            <a:r>
              <a:rPr lang="en-US" sz="1400" err="1">
                <a:solidFill>
                  <a:srgbClr val="ECECEC"/>
                </a:solidFill>
                <a:ea typeface="+mn-lt"/>
                <a:cs typeface="+mn-lt"/>
              </a:rPr>
              <a:t>Mitre</a:t>
            </a:r>
            <a:r>
              <a:rPr lang="en-US" sz="1400" i="1">
                <a:solidFill>
                  <a:srgbClr val="ECECEC"/>
                </a:solidFill>
                <a:ea typeface="+mn-lt"/>
                <a:cs typeface="+mn-lt"/>
              </a:rPr>
              <a:t> Corporation 2024, CVE-2016-2183. Common Vulnerabilities and Exposures,</a:t>
            </a:r>
            <a:r>
              <a:rPr lang="en-US" sz="1400">
                <a:solidFill>
                  <a:srgbClr val="ECECEC"/>
                </a:solidFill>
                <a:ea typeface="+mn-lt"/>
                <a:cs typeface="+mn-lt"/>
              </a:rPr>
              <a:t> </a:t>
            </a:r>
            <a:r>
              <a:rPr lang="en-US" sz="1400">
                <a:solidFill>
                  <a:srgbClr val="FFFFFF"/>
                </a:solidFill>
                <a:ea typeface="+mn-lt"/>
                <a:cs typeface="+mn-lt"/>
              </a:rPr>
              <a:t>Viewed: 24 April 2024</a:t>
            </a:r>
            <a:br>
              <a:rPr lang="en-US" sz="1400">
                <a:ea typeface="+mn-lt"/>
                <a:cs typeface="+mn-lt"/>
              </a:rPr>
            </a:br>
            <a:r>
              <a:rPr lang="en-US" sz="1400">
                <a:ea typeface="+mn-lt"/>
                <a:cs typeface="+mn-lt"/>
                <a:hlinkClick r:id="rId7"/>
              </a:rPr>
              <a:t>https://cve.mitre.org/cgi-bin/cvename.cgi?name=CVE-2016-2183</a:t>
            </a:r>
            <a:endParaRPr lang="en-US" sz="1400">
              <a:ea typeface="+mn-lt"/>
              <a:cs typeface="+mn-lt"/>
            </a:endParaRPr>
          </a:p>
          <a:p>
            <a:endParaRPr lang="en-US" sz="1400">
              <a:solidFill>
                <a:srgbClr val="FFFFFF"/>
              </a:solidFill>
              <a:ea typeface="+mn-lt"/>
              <a:cs typeface="+mn-lt"/>
            </a:endParaRPr>
          </a:p>
          <a:p>
            <a:r>
              <a:rPr lang="en-US" sz="1400" err="1">
                <a:solidFill>
                  <a:srgbClr val="ECECEC"/>
                </a:solidFill>
                <a:ea typeface="+mn-lt"/>
                <a:cs typeface="+mn-lt"/>
              </a:rPr>
              <a:t>Mitre</a:t>
            </a:r>
            <a:r>
              <a:rPr lang="en-US" sz="1400">
                <a:solidFill>
                  <a:srgbClr val="ECECEC"/>
                </a:solidFill>
                <a:ea typeface="+mn-lt"/>
                <a:cs typeface="+mn-lt"/>
              </a:rPr>
              <a:t> Corporation 2024</a:t>
            </a:r>
            <a:r>
              <a:rPr lang="en-US" sz="1400" i="1">
                <a:solidFill>
                  <a:srgbClr val="ECECEC"/>
                </a:solidFill>
                <a:ea typeface="+mn-lt"/>
                <a:cs typeface="+mn-lt"/>
              </a:rPr>
              <a:t>, CWE-451: User of Shared Resource Without Proper Synchronization ('Race Condition'). Common Weakness Enumeration,</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8"/>
              </a:rPr>
              <a:t>https://cwe.mitre.org/data/definitions/451.html</a:t>
            </a:r>
            <a:endParaRPr lang="en-US" sz="1400">
              <a:ea typeface="+mn-lt"/>
              <a:cs typeface="+mn-lt"/>
            </a:endParaRPr>
          </a:p>
          <a:p>
            <a:endParaRPr lang="en-US" sz="1400">
              <a:solidFill>
                <a:srgbClr val="FFFFFF"/>
              </a:solidFill>
              <a:ea typeface="+mn-lt"/>
              <a:cs typeface="+mn-lt"/>
            </a:endParaRPr>
          </a:p>
          <a:p>
            <a:r>
              <a:rPr lang="en-US" sz="1400" err="1">
                <a:solidFill>
                  <a:srgbClr val="ECECEC"/>
                </a:solidFill>
                <a:ea typeface="+mn-lt"/>
                <a:cs typeface="+mn-lt"/>
              </a:rPr>
              <a:t>Mitre</a:t>
            </a:r>
            <a:r>
              <a:rPr lang="en-US" sz="1400">
                <a:solidFill>
                  <a:srgbClr val="ECECEC"/>
                </a:solidFill>
                <a:ea typeface="+mn-lt"/>
                <a:cs typeface="+mn-lt"/>
              </a:rPr>
              <a:t> Corporation 2024, </a:t>
            </a:r>
            <a:r>
              <a:rPr lang="en-US" sz="1400" i="1">
                <a:solidFill>
                  <a:srgbClr val="ECECEC"/>
                </a:solidFill>
                <a:ea typeface="+mn-lt"/>
                <a:cs typeface="+mn-lt"/>
              </a:rPr>
              <a:t>CAPEC-1000: Abuse of Functionality. Common Attack Pattern Enumeration and Classification</a:t>
            </a:r>
            <a:r>
              <a:rPr lang="en-US" sz="1400">
                <a:solidFill>
                  <a:srgbClr val="ECECEC"/>
                </a:solidFill>
                <a:ea typeface="+mn-lt"/>
                <a:cs typeface="+mn-lt"/>
              </a:rPr>
              <a:t>, </a:t>
            </a:r>
            <a:r>
              <a:rPr lang="en-US" sz="1400">
                <a:solidFill>
                  <a:srgbClr val="FFFFFF"/>
                </a:solidFill>
                <a:ea typeface="+mn-lt"/>
                <a:cs typeface="+mn-lt"/>
              </a:rPr>
              <a:t>Viewed: 24 April 2024</a:t>
            </a:r>
            <a:br>
              <a:rPr lang="en-US" sz="1400">
                <a:solidFill>
                  <a:srgbClr val="ECECEC"/>
                </a:solidFill>
                <a:ea typeface="+mn-lt"/>
                <a:cs typeface="+mn-lt"/>
              </a:rPr>
            </a:br>
            <a:r>
              <a:rPr lang="en-US" sz="1400">
                <a:ea typeface="+mn-lt"/>
                <a:cs typeface="+mn-lt"/>
                <a:hlinkClick r:id="rId9"/>
              </a:rPr>
              <a:t>https://capec.mitre.org/data/definitions/1000.html</a:t>
            </a:r>
            <a:endParaRPr lang="en-US" sz="1400">
              <a:solidFill>
                <a:srgbClr val="FFFFFF"/>
              </a:solidFill>
              <a:ea typeface="+mn-lt"/>
              <a:cs typeface="+mn-lt"/>
            </a:endParaRPr>
          </a:p>
          <a:p>
            <a:endParaRPr lang="en-US" sz="1400">
              <a:solidFill>
                <a:srgbClr val="FFFFFF"/>
              </a:solidFill>
              <a:ea typeface="+mn-lt"/>
              <a:cs typeface="+mn-lt"/>
            </a:endParaRPr>
          </a:p>
          <a:p>
            <a:br>
              <a:rPr lang="en-US">
                <a:cs typeface="Calibri"/>
              </a:rPr>
            </a:br>
            <a:endParaRPr lang="en-US">
              <a:ea typeface="Calibri"/>
              <a:cs typeface="Calibri"/>
            </a:endParaRPr>
          </a:p>
          <a:p>
            <a:pPr algn="l"/>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1024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20619" y="392326"/>
            <a:ext cx="10131425" cy="1456267"/>
          </a:xfrm>
        </p:spPr>
        <p:txBody>
          <a:bodyPr/>
          <a:lstStyle/>
          <a:p>
            <a:r>
              <a:rPr lang="en-AU" b="1">
                <a:ea typeface="Calibri Light"/>
                <a:cs typeface="Calibri Light"/>
              </a:rPr>
              <a:t>References</a:t>
            </a:r>
            <a:r>
              <a:rPr lang="en-AU">
                <a:ea typeface="Calibri Light"/>
                <a:cs typeface="Calibri Light"/>
              </a:rPr>
              <a:t>: </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473424" y="2101025"/>
            <a:ext cx="10131425" cy="2908383"/>
          </a:xfrm>
        </p:spPr>
        <p:txBody>
          <a:bodyPr vert="horz" lIns="91440" tIns="45720" rIns="91440" bIns="45720" rtlCol="0" anchor="ctr">
            <a:noAutofit/>
          </a:bodyPr>
          <a:lstStyle/>
          <a:p>
            <a:pPr>
              <a:spcAft>
                <a:spcPts val="600"/>
              </a:spcAft>
              <a:buNone/>
            </a:pPr>
            <a:r>
              <a:rPr lang="en-US" sz="1600">
                <a:ea typeface="+mn-lt"/>
                <a:cs typeface="+mn-lt"/>
              </a:rPr>
              <a:t>MITRE ATT&amp;CK® 2024, </a:t>
            </a:r>
            <a:r>
              <a:rPr lang="en-US" sz="1600" i="1">
                <a:ea typeface="+mn-lt"/>
                <a:cs typeface="+mn-lt"/>
              </a:rPr>
              <a:t>Techniques - Enterprise</a:t>
            </a:r>
            <a:r>
              <a:rPr lang="en-US" sz="1600">
                <a:ea typeface="+mn-lt"/>
                <a:cs typeface="+mn-lt"/>
              </a:rPr>
              <a:t>, Viewed: 24 April 2024</a:t>
            </a:r>
            <a:endParaRPr lang="en-US" sz="1600">
              <a:ea typeface="Calibri"/>
              <a:cs typeface="Calibri"/>
            </a:endParaRPr>
          </a:p>
          <a:p>
            <a:pPr>
              <a:spcAft>
                <a:spcPts val="600"/>
              </a:spcAft>
              <a:buNone/>
            </a:pPr>
            <a:r>
              <a:rPr lang="en-US" sz="1600">
                <a:ea typeface="+mn-lt"/>
                <a:cs typeface="+mn-lt"/>
                <a:hlinkClick r:id="rId2"/>
              </a:rPr>
              <a:t>https://attack.mitre.org/techniques/enterprise/</a:t>
            </a:r>
            <a:endParaRPr lang="en-US" sz="1600">
              <a:ea typeface="+mn-lt"/>
              <a:cs typeface="+mn-lt"/>
            </a:endParaRPr>
          </a:p>
          <a:p>
            <a:pPr>
              <a:spcAft>
                <a:spcPts val="600"/>
              </a:spcAft>
              <a:buNone/>
            </a:pPr>
            <a:endParaRPr lang="en-US" sz="1600">
              <a:ea typeface="Calibri"/>
              <a:cs typeface="Calibri"/>
            </a:endParaRPr>
          </a:p>
          <a:p>
            <a:pPr>
              <a:spcAft>
                <a:spcPts val="600"/>
              </a:spcAft>
              <a:buNone/>
            </a:pPr>
            <a:r>
              <a:rPr lang="en-US" sz="1600">
                <a:ea typeface="+mn-lt"/>
                <a:cs typeface="+mn-lt"/>
              </a:rPr>
              <a:t>Palo Alto Networks. (n.d.). Medusa Ransomware Turning Your Files into Stone, Viewed: 24 April 2024</a:t>
            </a:r>
            <a:endParaRPr lang="en-US" sz="1600">
              <a:ea typeface="Calibri"/>
              <a:cs typeface="Calibri"/>
            </a:endParaRPr>
          </a:p>
          <a:p>
            <a:pPr marL="0" indent="0">
              <a:spcAft>
                <a:spcPts val="600"/>
              </a:spcAft>
              <a:buNone/>
            </a:pPr>
            <a:r>
              <a:rPr lang="en-US" sz="1600">
                <a:ea typeface="+mn-lt"/>
                <a:cs typeface="+mn-lt"/>
                <a:hlinkClick r:id="rId3"/>
              </a:rPr>
              <a:t>https://unit42.paloaltonetworks.com/medusa-ransomware-escalation-new-leak-site</a:t>
            </a:r>
            <a:endParaRPr lang="en-US" sz="1600">
              <a:ea typeface="+mn-lt"/>
              <a:cs typeface="+mn-lt"/>
            </a:endParaRPr>
          </a:p>
          <a:p>
            <a:pPr marL="0" indent="0">
              <a:spcAft>
                <a:spcPts val="600"/>
              </a:spcAft>
              <a:buNone/>
            </a:pPr>
            <a:endParaRPr lang="en-US" sz="1600">
              <a:ea typeface="+mn-lt"/>
              <a:cs typeface="+mn-lt"/>
            </a:endParaRPr>
          </a:p>
          <a:p>
            <a:pPr marL="0" indent="0">
              <a:spcAft>
                <a:spcPts val="600"/>
              </a:spcAft>
              <a:buNone/>
            </a:pPr>
            <a:r>
              <a:rPr lang="en-US" sz="1600" err="1">
                <a:ea typeface="+mn-lt"/>
                <a:cs typeface="+mn-lt"/>
              </a:rPr>
              <a:t>SOCRadar</a:t>
            </a:r>
            <a:r>
              <a:rPr lang="en-US" sz="1600">
                <a:ea typeface="+mn-lt"/>
                <a:cs typeface="+mn-lt"/>
              </a:rPr>
              <a:t>® Cyber Intelligence Inc 2023</a:t>
            </a:r>
            <a:r>
              <a:rPr lang="en-US" sz="1600" i="1">
                <a:ea typeface="+mn-lt"/>
                <a:cs typeface="+mn-lt"/>
              </a:rPr>
              <a:t>, Dark Web Profile: Medusa Ransomware (</a:t>
            </a:r>
            <a:r>
              <a:rPr lang="en-US" sz="1600" i="1" err="1">
                <a:ea typeface="+mn-lt"/>
                <a:cs typeface="+mn-lt"/>
              </a:rPr>
              <a:t>MedusaLocker</a:t>
            </a:r>
            <a:r>
              <a:rPr lang="en-US" sz="1600" i="1">
                <a:ea typeface="+mn-lt"/>
                <a:cs typeface="+mn-lt"/>
              </a:rPr>
              <a:t>)</a:t>
            </a:r>
            <a:r>
              <a:rPr lang="en-US" sz="1600">
                <a:ea typeface="+mn-lt"/>
                <a:cs typeface="+mn-lt"/>
              </a:rPr>
              <a:t>, Viewed: 24 April 2024</a:t>
            </a:r>
            <a:endParaRPr lang="en-US" sz="1600">
              <a:ea typeface="Calibri"/>
              <a:cs typeface="Calibri"/>
            </a:endParaRPr>
          </a:p>
          <a:p>
            <a:pPr>
              <a:spcAft>
                <a:spcPts val="600"/>
              </a:spcAft>
              <a:buNone/>
            </a:pPr>
            <a:r>
              <a:rPr lang="en-US" sz="1600">
                <a:ea typeface="+mn-lt"/>
                <a:cs typeface="+mn-lt"/>
                <a:hlinkClick r:id="rId4"/>
              </a:rPr>
              <a:t>https://socradar.io/dark-web-profile-medusa-ransomware-medusalocker/</a:t>
            </a:r>
            <a:endParaRPr lang="en-US" sz="1600">
              <a:ea typeface="+mn-lt"/>
              <a:cs typeface="+mn-lt"/>
            </a:endParaRPr>
          </a:p>
          <a:p>
            <a:pPr>
              <a:spcAft>
                <a:spcPts val="600"/>
              </a:spcAft>
              <a:buNone/>
            </a:pPr>
            <a:endParaRPr lang="en-US" sz="1600">
              <a:ea typeface="Calibri"/>
              <a:cs typeface="Calibri"/>
            </a:endParaRPr>
          </a:p>
          <a:p>
            <a:pPr>
              <a:spcAft>
                <a:spcPts val="600"/>
              </a:spcAft>
              <a:buNone/>
            </a:pPr>
            <a:endParaRPr lang="en-US" sz="1600">
              <a:ea typeface="Calibri"/>
              <a:cs typeface="Calibri"/>
            </a:endParaRPr>
          </a:p>
          <a:p>
            <a:pPr>
              <a:spcAft>
                <a:spcPts val="600"/>
              </a:spcAft>
              <a:buNone/>
            </a:pPr>
            <a:r>
              <a:rPr lang="en-US" sz="1600">
                <a:ea typeface="+mn-lt"/>
                <a:cs typeface="+mn-lt"/>
              </a:rPr>
              <a:t>/</a:t>
            </a:r>
            <a:endParaRPr lang="en-US" sz="1600">
              <a:ea typeface="Calibri"/>
              <a:cs typeface="Calibri"/>
            </a:endParaRPr>
          </a:p>
          <a:p>
            <a:pPr marL="0" indent="0">
              <a:buNone/>
            </a:pPr>
            <a:endParaRPr lang="en-US" sz="1600">
              <a:ea typeface="+mn-lt"/>
              <a:cs typeface="+mn-lt"/>
            </a:endParaRPr>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a:t>
            </a:r>
            <a:r>
              <a:rPr lang="en-US" b="1"/>
              <a:t>3389</a:t>
            </a:r>
            <a:r>
              <a:rPr lang="en-US"/>
              <a:t>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
        <p:nvSpPr>
          <p:cNvPr id="3" name="Rectangle 2">
            <a:extLst>
              <a:ext uri="{FF2B5EF4-FFF2-40B4-BE49-F238E27FC236}">
                <a16:creationId xmlns:a16="http://schemas.microsoft.com/office/drawing/2014/main" id="{C666F98F-58EA-93CC-8136-1C17C7618A18}"/>
              </a:ext>
            </a:extLst>
          </p:cNvPr>
          <p:cNvSpPr/>
          <p:nvPr/>
        </p:nvSpPr>
        <p:spPr>
          <a:xfrm>
            <a:off x="418854" y="2637012"/>
            <a:ext cx="3374431" cy="1179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4412</Words>
  <Application>Microsoft Office PowerPoint</Application>
  <PresentationFormat>Widescreen</PresentationFormat>
  <Paragraphs>251</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Times New Roman</vt: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1</cp:revision>
  <dcterms:created xsi:type="dcterms:W3CDTF">2024-04-20T02:11:58Z</dcterms:created>
  <dcterms:modified xsi:type="dcterms:W3CDTF">2024-04-27T02:05:26Z</dcterms:modified>
</cp:coreProperties>
</file>